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95" r:id="rId3"/>
    <p:sldId id="260" r:id="rId4"/>
    <p:sldId id="282" r:id="rId5"/>
    <p:sldId id="256" r:id="rId6"/>
    <p:sldId id="280" r:id="rId7"/>
    <p:sldId id="283" r:id="rId8"/>
    <p:sldId id="281" r:id="rId9"/>
    <p:sldId id="284" r:id="rId10"/>
    <p:sldId id="285" r:id="rId11"/>
    <p:sldId id="287" r:id="rId12"/>
    <p:sldId id="286" r:id="rId13"/>
    <p:sldId id="290" r:id="rId14"/>
    <p:sldId id="288" r:id="rId15"/>
    <p:sldId id="293" r:id="rId16"/>
    <p:sldId id="292" r:id="rId17"/>
    <p:sldId id="294" r:id="rId18"/>
    <p:sldId id="291" r:id="rId19"/>
    <p:sldId id="27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FF"/>
    <a:srgbClr val="FE5716"/>
    <a:srgbClr val="1057C8"/>
    <a:srgbClr val="FF861D"/>
    <a:srgbClr val="FFB210"/>
    <a:srgbClr val="FF7636"/>
    <a:srgbClr val="00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8CCD-4235-40E0-B230-11FC1E4A7F42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C58F4-6677-410D-9638-02E9F83B5A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0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5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65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81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8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4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C58F4-6677-410D-9638-02E9F83B5A1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2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0DA876-631E-4253-B6D8-D1E43C48B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A257E4F-D444-41A6-86F3-AE0C30099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DBFB55E-629E-4FC6-AAAC-A0AC601C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C75525-FDDE-4186-8EEF-03A49DE8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560AE72-D3E0-4F39-AC97-79758E49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27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B2F392-B7B9-497E-A1B3-E27E236C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F37A77A-1358-48E0-B508-24BFC4168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B381973-1090-4EED-AF6A-DCFFEC6A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035EF1-7A79-4DCF-9BAC-C56D11FA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2FA341-8385-485C-BEF0-F918D2C0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5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813BB29-7864-492A-B282-8DBEA2913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3414673-FA15-453C-B948-602A020D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DF5A00-9560-46BC-A6A5-E0D92CCE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21DA7BF-1D32-45B7-AEBB-4DCCF451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6C629E0-A836-440C-9799-EAE54701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ec logo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FA475F0-91D7-4A6E-8153-A69027743F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>
          <a:xfrm>
            <a:off x="1246734" y="0"/>
            <a:ext cx="1094526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12" y="5581649"/>
            <a:ext cx="1598588" cy="11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7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ec logo NR et E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0EB65B1-672B-BE43-9B5C-AD9D6320F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12" y="6046256"/>
            <a:ext cx="1028700" cy="685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384" y="6095390"/>
            <a:ext cx="828366" cy="5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33221F-AE35-43CB-855C-F6611528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F00C937-CC73-42FB-A1FB-AE577D5D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6E2ED5-2383-452C-A3A2-9AFFAF01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175AECF-4A01-4D64-9B54-92DBFAF4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38054F-982E-4814-8113-B6259837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1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227693-DFDD-47AB-863B-568A2151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D659CE-4376-413B-8CBB-865867B0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FA1118-38B9-467C-962F-AAF50116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EA11F83-0EAF-4703-965F-CAEBCA3E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FC67CD-88FA-4DB9-96F5-DCAA184D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06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897CE9-CB0A-41AC-A065-2E2E6704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7E2916-7F87-49F0-BB6C-A42D89499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5E0C65-E42B-4D5E-AD7E-BE123650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A9A41DE-BE57-4DD6-A68C-EB2E118E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E4286FA-DEC6-47F4-B788-9EBB1E2E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371C01F-5FD0-4FA4-9382-7A9AFD93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33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BEACF9-BC04-4B52-80E3-91514E27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1FC9663-1B43-4EC7-8303-CD6706E9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691737A-5B57-4CD2-86EC-0E09E29F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A64DD56-A23D-434D-9150-8D320E4FA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5FE37AF-5516-40D9-AFED-A2D071DAB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A0DAD84-B8FD-4EE9-9640-EBA3DCE9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5D6F7EE-685D-43C0-AB70-34D8A255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12DBF1A-6095-483D-87AD-077CAB66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CD20CC-03EC-446D-A8DB-1ABFD1E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CF52111-AE31-4317-B03A-8B6A01E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FFBDE7D-46FA-45DB-A673-AA698905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B69416-F9A7-423B-82C4-552BE7DF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0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31F6D00-1B2B-49BC-8273-B222A78F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A24EF30-96E8-4C2D-899E-09FE38BC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D086BC0-55EC-439D-8D64-D17FE992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6962B9-E04A-45A5-89C2-7BAF61AC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39D2830-F9DF-4D85-99A4-26C5B213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97576AA-F397-4251-97B5-85C1172F5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367D0EE-FDBC-487D-ADA7-863C19AD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866E555-614F-46BE-A464-64DB2AEC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CC51E6-06C6-4572-8450-447610D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7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FDE1EE-437E-4744-8271-0EB0ACCA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B7CF78A-192E-4428-AB0D-C956E1B34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517CC0A-AB93-4894-ACF7-39A489B4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E58BB69-4B57-4A71-B7FA-0FFF63F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2DE391F-C6E5-4816-A47D-576E691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EB479B-E3A2-4BA4-81E0-3328F75B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2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E359B31-17C8-43C9-93B8-589CCF46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F27D436-A7E5-4AA7-B28E-820848F8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A83F5A-CA69-47E4-8C2F-2FDD248A3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FA14-45F5-4024-B5AE-BFDC395CEB2F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B9EF772-5535-486F-A11E-D18164D16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B9E3C7C-752C-4041-A34D-803EE00A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CC7E-B7B2-41D5-AB79-011C0343B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8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9EA455-AD2A-3A48-A1C3-9CA532E66EBF}"/>
              </a:ext>
            </a:extLst>
          </p:cNvPr>
          <p:cNvSpPr/>
          <p:nvPr/>
        </p:nvSpPr>
        <p:spPr>
          <a:xfrm>
            <a:off x="0" y="1800000"/>
            <a:ext cx="5338800" cy="5058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xmlns="" id="{BD3B4E8F-91D1-ED49-ABEF-9C2E14E881B6}"/>
              </a:ext>
            </a:extLst>
          </p:cNvPr>
          <p:cNvSpPr txBox="1">
            <a:spLocks/>
          </p:cNvSpPr>
          <p:nvPr/>
        </p:nvSpPr>
        <p:spPr>
          <a:xfrm>
            <a:off x="3600" y="1787004"/>
            <a:ext cx="5335200" cy="5058000"/>
          </a:xfrm>
          <a:prstGeom prst="rect">
            <a:avLst/>
          </a:prstGeom>
          <a:noFill/>
        </p:spPr>
        <p:txBody>
          <a:bodyPr vert="horz" wrap="square" lIns="540000" tIns="46800" rIns="54000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buFontTx/>
              <a:buNone/>
              <a:defRPr sz="4000" b="0" i="0" kern="1200">
                <a:solidFill>
                  <a:schemeClr val="bg1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Work Sans" panose="00000500000000000000" pitchFamily="2" charset="0"/>
              </a:rPr>
              <a:t>Réunion Energie  DREETS</a:t>
            </a:r>
          </a:p>
          <a:p>
            <a:pPr algn="l"/>
            <a:endParaRPr lang="fr-FR" dirty="0">
              <a:latin typeface="Work Sans" panose="00000500000000000000" pitchFamily="2" charset="0"/>
            </a:endParaRPr>
          </a:p>
          <a:p>
            <a:pPr algn="l"/>
            <a:r>
              <a:rPr lang="fr-FR" dirty="0">
                <a:latin typeface="Work Sans" panose="00000500000000000000" pitchFamily="2" charset="0"/>
              </a:rPr>
              <a:t>EDF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5338800" cy="1800000"/>
            <a:chOff x="0" y="0"/>
            <a:chExt cx="5338800" cy="180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0C04426-DB1A-3C47-A1B9-EE95B17CDF2A}"/>
                </a:ext>
              </a:extLst>
            </p:cNvPr>
            <p:cNvSpPr/>
            <p:nvPr/>
          </p:nvSpPr>
          <p:spPr>
            <a:xfrm>
              <a:off x="0" y="0"/>
              <a:ext cx="5338800" cy="1800000"/>
            </a:xfrm>
            <a:prstGeom prst="rect">
              <a:avLst/>
            </a:prstGeom>
            <a:solidFill>
              <a:srgbClr val="10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noFill/>
                </a:ln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86" y="200752"/>
              <a:ext cx="2157984" cy="1255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82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A9ADBD2-0C63-46C9-B938-DD4783AE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44" y="0"/>
            <a:ext cx="967111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776F7F1-3D3E-4503-B2DC-CE46367C3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7D97471-9963-4459-812A-DCEDDF5EB712}"/>
              </a:ext>
            </a:extLst>
          </p:cNvPr>
          <p:cNvSpPr txBox="1"/>
          <p:nvPr/>
        </p:nvSpPr>
        <p:spPr>
          <a:xfrm>
            <a:off x="5382227" y="4614363"/>
            <a:ext cx="649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089FF"/>
                </a:solidFill>
              </a:rPr>
              <a:t>Dans point 1 : Prix non réglementés = offre de marché</a:t>
            </a:r>
          </a:p>
          <a:p>
            <a:endParaRPr lang="fr-FR" i="1" dirty="0">
              <a:solidFill>
                <a:srgbClr val="108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57128D-DE2E-FD43-B40F-2648F450D1C4}"/>
              </a:ext>
            </a:extLst>
          </p:cNvPr>
          <p:cNvSpPr txBox="1"/>
          <p:nvPr/>
        </p:nvSpPr>
        <p:spPr>
          <a:xfrm>
            <a:off x="1463363" y="301210"/>
            <a:ext cx="1117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Comprendre ma facture </a:t>
            </a:r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Segment entreprises</a:t>
            </a:r>
            <a:endParaRPr lang="fr-FR" sz="60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B2F152C-4329-4966-937A-124173DA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8" y="6041150"/>
            <a:ext cx="1110075" cy="6961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D3961DF-FBCC-4A48-826F-201B8F32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6000B4-22C2-48EB-AD83-2953991C429B}"/>
              </a:ext>
            </a:extLst>
          </p:cNvPr>
          <p:cNvSpPr/>
          <p:nvPr/>
        </p:nvSpPr>
        <p:spPr>
          <a:xfrm>
            <a:off x="8705415" y="2424347"/>
            <a:ext cx="3236400" cy="324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0F1EA2D0-7131-472E-8B04-FDA7A5B53E3F}"/>
              </a:ext>
            </a:extLst>
          </p:cNvPr>
          <p:cNvSpPr txBox="1">
            <a:spLocks/>
          </p:cNvSpPr>
          <p:nvPr/>
        </p:nvSpPr>
        <p:spPr>
          <a:xfrm>
            <a:off x="8688456" y="2424347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0" indent="4445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3. </a:t>
            </a: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Offre de marché </a:t>
            </a:r>
          </a:p>
          <a:p>
            <a:pPr indent="0">
              <a:buNone/>
            </a:pP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PS &gt; 36kVA</a:t>
            </a: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9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0C9602F-24C8-4D6F-9B93-17E03BAC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1" y="0"/>
            <a:ext cx="9643017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FB7B0E4-2221-49A5-A7A0-FB83AF60B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6883E1-D578-4FEE-B907-AA9A662C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74" y="0"/>
            <a:ext cx="9706451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74E28C6-7006-430A-9435-ADC971F9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564E396-5FE7-48F3-AAB3-53C40B3059AF}"/>
              </a:ext>
            </a:extLst>
          </p:cNvPr>
          <p:cNvSpPr txBox="1"/>
          <p:nvPr/>
        </p:nvSpPr>
        <p:spPr>
          <a:xfrm>
            <a:off x="1607471" y="6211669"/>
            <a:ext cx="1039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089FF"/>
                </a:solidFill>
              </a:rPr>
              <a:t>A noter qu’en cas de dépassement de la puissance souscrite pendant plus d’une heure – voir conditions tarifaires d’acheminement, il apparait une ligne spécifique dans la facture (point 5)</a:t>
            </a:r>
          </a:p>
        </p:txBody>
      </p:sp>
    </p:spTree>
    <p:extLst>
      <p:ext uri="{BB962C8B-B14F-4D97-AF65-F5344CB8AC3E}">
        <p14:creationId xmlns:p14="http://schemas.microsoft.com/office/powerpoint/2010/main" val="356643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B846B3E-7D2D-4E2F-B86F-B4195B32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28" y="0"/>
            <a:ext cx="965974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AC39B06-D2FB-41A1-9E4B-119A08CD3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BDAF359-2572-4CE6-B055-B654790F2FDF}"/>
              </a:ext>
            </a:extLst>
          </p:cNvPr>
          <p:cNvSpPr txBox="1"/>
          <p:nvPr/>
        </p:nvSpPr>
        <p:spPr>
          <a:xfrm>
            <a:off x="5382227" y="4614363"/>
            <a:ext cx="649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1089FF"/>
                </a:solidFill>
              </a:rPr>
              <a:t>Dans point 1 : Prix non réglementés = offre de marché</a:t>
            </a:r>
          </a:p>
          <a:p>
            <a:endParaRPr lang="fr-FR" i="1" dirty="0">
              <a:solidFill>
                <a:srgbClr val="1089FF"/>
              </a:solidFill>
            </a:endParaRPr>
          </a:p>
          <a:p>
            <a:r>
              <a:rPr lang="fr-FR" i="1" dirty="0">
                <a:solidFill>
                  <a:srgbClr val="1089FF"/>
                </a:solidFill>
              </a:rPr>
              <a:t>Pour savoir quelle puissance a été atteinte durant la période de facturation </a:t>
            </a:r>
            <a:r>
              <a:rPr lang="fr-FR" i="1" dirty="0" err="1">
                <a:solidFill>
                  <a:srgbClr val="1089FF"/>
                </a:solidFill>
              </a:rPr>
              <a:t>cf</a:t>
            </a:r>
            <a:r>
              <a:rPr lang="fr-FR" i="1" dirty="0">
                <a:solidFill>
                  <a:srgbClr val="1089FF"/>
                </a:solidFill>
              </a:rPr>
              <a:t> point 3 – seuil bas et seuil haut sont indiqués</a:t>
            </a:r>
          </a:p>
        </p:txBody>
      </p:sp>
    </p:spTree>
    <p:extLst>
      <p:ext uri="{BB962C8B-B14F-4D97-AF65-F5344CB8AC3E}">
        <p14:creationId xmlns:p14="http://schemas.microsoft.com/office/powerpoint/2010/main" val="193232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FACDC2-37EA-4DA9-83A8-84BD9B4C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24" y="3541853"/>
            <a:ext cx="9490276" cy="2534856"/>
          </a:xfrm>
        </p:spPr>
        <p:txBody>
          <a:bodyPr/>
          <a:lstStyle/>
          <a:p>
            <a:r>
              <a:rPr lang="fr-FR" dirty="0">
                <a:solidFill>
                  <a:srgbClr val="1089FF"/>
                </a:solidFill>
              </a:rPr>
              <a:t>La synthèse annuelle – disponible sur l’espace client – compris dans le contrat</a:t>
            </a:r>
          </a:p>
          <a:p>
            <a:endParaRPr lang="fr-FR" dirty="0">
              <a:solidFill>
                <a:srgbClr val="1089FF"/>
              </a:solidFill>
            </a:endParaRPr>
          </a:p>
          <a:p>
            <a:r>
              <a:rPr lang="fr-FR" dirty="0">
                <a:solidFill>
                  <a:srgbClr val="1089FF"/>
                </a:solidFill>
              </a:rPr>
              <a:t>L’offre « suivi conso » payante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F288348-1CB8-4F3F-BCB1-B0089EA5B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E9510-658F-4038-90D6-DF2DDE01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380" y="223840"/>
            <a:ext cx="10515600" cy="253485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6000" dirty="0">
                <a:solidFill>
                  <a:srgbClr val="001A70"/>
                </a:solidFill>
                <a:latin typeface="Work Sans" panose="00000500000000000000" pitchFamily="2" charset="0"/>
                <a:ea typeface="+mn-ea"/>
                <a:cs typeface="Arial" panose="020B0604020202020204" pitchFamily="34" charset="0"/>
              </a:rPr>
              <a:t>Exemple d’outils pour suivre et piloter les consommations</a:t>
            </a:r>
            <a:br>
              <a:rPr lang="fr-FR" sz="6000" dirty="0">
                <a:solidFill>
                  <a:srgbClr val="001A70"/>
                </a:solidFill>
                <a:latin typeface="Work Sans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lang="fr-FR" sz="2200" dirty="0">
                <a:solidFill>
                  <a:srgbClr val="001A70"/>
                </a:solidFill>
                <a:latin typeface="Work Sans" panose="00000500000000000000" pitchFamily="2" charset="0"/>
                <a:ea typeface="+mn-ea"/>
                <a:cs typeface="Arial" panose="020B0604020202020204" pitchFamily="34" charset="0"/>
              </a:rPr>
              <a:t/>
            </a:r>
            <a:br>
              <a:rPr lang="fr-FR" sz="2200" dirty="0">
                <a:solidFill>
                  <a:srgbClr val="001A70"/>
                </a:solidFill>
                <a:latin typeface="Work Sans" panose="00000500000000000000" pitchFamily="2" charset="0"/>
                <a:ea typeface="+mn-ea"/>
                <a:cs typeface="Arial" panose="020B0604020202020204" pitchFamily="34" charset="0"/>
              </a:rPr>
            </a:br>
            <a:r>
              <a:rPr lang="fr-FR" sz="3600" dirty="0">
                <a:solidFill>
                  <a:srgbClr val="001A70"/>
                </a:solidFill>
                <a:latin typeface="Work Sans" panose="00000500000000000000" pitchFamily="2" charset="0"/>
                <a:ea typeface="+mn-ea"/>
                <a:cs typeface="Arial" panose="020B0604020202020204" pitchFamily="34" charset="0"/>
              </a:rPr>
              <a:t>pour les sites de  PS &gt;36kVA </a:t>
            </a:r>
            <a:endParaRPr lang="fr-FR" sz="6000" dirty="0">
              <a:solidFill>
                <a:srgbClr val="001A70"/>
              </a:solidFill>
              <a:latin typeface="Work Sans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1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03BC4DE-EFC5-47C9-9986-47CEB306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57" y="41083"/>
            <a:ext cx="10267950" cy="6800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44EE29-C838-4220-B504-D7E7E2B8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3B864CA-38A7-4EEB-B4B8-D7BF7D18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62" y="200025"/>
            <a:ext cx="10191750" cy="6457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40FE7D-7457-4A9E-8B67-2AFEB021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B1A5F0C-C180-48E6-B8AE-20695358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87" y="175941"/>
            <a:ext cx="5027898" cy="65891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374D49D-71ED-4C2D-9D22-6B79BCA2EE75}"/>
              </a:ext>
            </a:extLst>
          </p:cNvPr>
          <p:cNvSpPr txBox="1"/>
          <p:nvPr/>
        </p:nvSpPr>
        <p:spPr>
          <a:xfrm>
            <a:off x="1377387" y="175941"/>
            <a:ext cx="51231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l’offre </a:t>
            </a:r>
          </a:p>
          <a:p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« Suivi conso »</a:t>
            </a:r>
          </a:p>
          <a:p>
            <a:endParaRPr lang="fr-FR" sz="4400" dirty="0"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endParaRPr lang="fr-FR" sz="44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Exemple d’offre d’EDF </a:t>
            </a:r>
          </a:p>
          <a:p>
            <a:r>
              <a:rPr lang="fr-FR" sz="2400" dirty="0"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pour accompagner ses clients vers plus de  sobriété</a:t>
            </a:r>
            <a:endParaRPr lang="fr-FR" sz="36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endParaRPr lang="fr-FR" sz="24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12BF091-E4E4-4462-BB92-E6DC77DE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300m1460064-light.jpeg">
            <a:extLst>
              <a:ext uri="{FF2B5EF4-FFF2-40B4-BE49-F238E27FC236}">
                <a16:creationId xmlns:a16="http://schemas.microsoft.com/office/drawing/2014/main" xmlns="" id="{4CE132E7-4EFC-8C46-874C-CE1C962C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544FA2-4C84-0744-BDA9-D8D658862A5C}"/>
              </a:ext>
            </a:extLst>
          </p:cNvPr>
          <p:cNvSpPr/>
          <p:nvPr/>
        </p:nvSpPr>
        <p:spPr>
          <a:xfrm>
            <a:off x="816858" y="0"/>
            <a:ext cx="5040001" cy="5034600"/>
          </a:xfrm>
          <a:prstGeom prst="rect">
            <a:avLst/>
          </a:prstGeom>
          <a:solidFill>
            <a:srgbClr val="001A7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310BD6-0BFB-8B42-AA8F-68F7E7406E29}"/>
              </a:ext>
            </a:extLst>
          </p:cNvPr>
          <p:cNvSpPr txBox="1"/>
          <p:nvPr/>
        </p:nvSpPr>
        <p:spPr>
          <a:xfrm>
            <a:off x="1269932" y="1893680"/>
            <a:ext cx="435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7" y="309234"/>
            <a:ext cx="2157984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592E5B1-B50D-4272-99EF-C0804BC8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14362"/>
            <a:ext cx="120586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57128D-DE2E-FD43-B40F-2648F450D1C4}"/>
              </a:ext>
            </a:extLst>
          </p:cNvPr>
          <p:cNvSpPr txBox="1"/>
          <p:nvPr/>
        </p:nvSpPr>
        <p:spPr>
          <a:xfrm>
            <a:off x="1300223" y="293218"/>
            <a:ext cx="1117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Comprendre ma facture </a:t>
            </a:r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Segment entreprises</a:t>
            </a:r>
            <a:endParaRPr lang="fr-FR" sz="60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D742FF-64D7-524B-8A84-411535DB4871}"/>
              </a:ext>
            </a:extLst>
          </p:cNvPr>
          <p:cNvSpPr/>
          <p:nvPr/>
        </p:nvSpPr>
        <p:spPr>
          <a:xfrm>
            <a:off x="5202549" y="2424347"/>
            <a:ext cx="3236400" cy="3240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AF1E68-D58A-374F-95FB-BEE5D0F25B6E}"/>
              </a:ext>
            </a:extLst>
          </p:cNvPr>
          <p:cNvSpPr/>
          <p:nvPr/>
        </p:nvSpPr>
        <p:spPr>
          <a:xfrm>
            <a:off x="1716642" y="2424347"/>
            <a:ext cx="3236400" cy="324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2637814E-E530-8C45-B4D9-835C96959B77}"/>
              </a:ext>
            </a:extLst>
          </p:cNvPr>
          <p:cNvSpPr txBox="1">
            <a:spLocks/>
          </p:cNvSpPr>
          <p:nvPr/>
        </p:nvSpPr>
        <p:spPr>
          <a:xfrm>
            <a:off x="1699683" y="2424347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0" indent="4445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1. </a:t>
            </a: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Tarif Bleu (TRV)</a:t>
            </a: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B6BBBE1E-C7A1-C84D-B3C8-FCAC343E7E8D}"/>
              </a:ext>
            </a:extLst>
          </p:cNvPr>
          <p:cNvSpPr txBox="1">
            <a:spLocks/>
          </p:cNvSpPr>
          <p:nvPr/>
        </p:nvSpPr>
        <p:spPr>
          <a:xfrm>
            <a:off x="5205205" y="2424347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12700" indent="5207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 startAt="2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2. Offre de marché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PS &lt;36kVA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B2F152C-4329-4966-937A-124173DA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8" y="6041150"/>
            <a:ext cx="1110075" cy="696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5F27EC-4355-48C9-85CA-22B1FEF0ABDC}"/>
              </a:ext>
            </a:extLst>
          </p:cNvPr>
          <p:cNvSpPr/>
          <p:nvPr/>
        </p:nvSpPr>
        <p:spPr>
          <a:xfrm>
            <a:off x="8705415" y="2424347"/>
            <a:ext cx="3236400" cy="324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AD921F66-3FF4-4085-AF3E-8E1E63BC04C5}"/>
              </a:ext>
            </a:extLst>
          </p:cNvPr>
          <p:cNvSpPr txBox="1">
            <a:spLocks/>
          </p:cNvSpPr>
          <p:nvPr/>
        </p:nvSpPr>
        <p:spPr>
          <a:xfrm>
            <a:off x="8688456" y="2424347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0" indent="4445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3. </a:t>
            </a: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Offre de marché </a:t>
            </a:r>
          </a:p>
          <a:p>
            <a:pPr indent="0">
              <a:buNone/>
            </a:pP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PS &gt; 36kVA</a:t>
            </a: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37370E4-92FD-4D68-8103-746BC8D63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3042685-352D-443A-B991-9920FCB8F854}"/>
              </a:ext>
            </a:extLst>
          </p:cNvPr>
          <p:cNvSpPr txBox="1"/>
          <p:nvPr/>
        </p:nvSpPr>
        <p:spPr>
          <a:xfrm>
            <a:off x="1699683" y="6041150"/>
            <a:ext cx="9099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089FF"/>
                </a:solidFill>
              </a:rPr>
              <a:t>https://www.edf.fr/entreprises/comprendre-et-gerer-vos-factures-delectricite-et-de-gaz</a:t>
            </a:r>
          </a:p>
        </p:txBody>
      </p:sp>
    </p:spTree>
    <p:extLst>
      <p:ext uri="{BB962C8B-B14F-4D97-AF65-F5344CB8AC3E}">
        <p14:creationId xmlns:p14="http://schemas.microsoft.com/office/powerpoint/2010/main" val="215724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57128D-DE2E-FD43-B40F-2648F450D1C4}"/>
              </a:ext>
            </a:extLst>
          </p:cNvPr>
          <p:cNvSpPr txBox="1"/>
          <p:nvPr/>
        </p:nvSpPr>
        <p:spPr>
          <a:xfrm>
            <a:off x="1446835" y="301211"/>
            <a:ext cx="1117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Comprendre ma facture </a:t>
            </a:r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Segment entreprises</a:t>
            </a:r>
            <a:endParaRPr lang="fr-FR" sz="60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AF1E68-D58A-374F-95FB-BEE5D0F25B6E}"/>
              </a:ext>
            </a:extLst>
          </p:cNvPr>
          <p:cNvSpPr/>
          <p:nvPr/>
        </p:nvSpPr>
        <p:spPr>
          <a:xfrm>
            <a:off x="1832274" y="2411752"/>
            <a:ext cx="3236400" cy="324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2637814E-E530-8C45-B4D9-835C96959B77}"/>
              </a:ext>
            </a:extLst>
          </p:cNvPr>
          <p:cNvSpPr txBox="1">
            <a:spLocks/>
          </p:cNvSpPr>
          <p:nvPr/>
        </p:nvSpPr>
        <p:spPr>
          <a:xfrm>
            <a:off x="1815315" y="2411752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0" indent="4445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1. </a:t>
            </a:r>
            <a:r>
              <a:rPr lang="fr-FR" b="1" dirty="0">
                <a:latin typeface="Work Sans" panose="00000500000000000000" pitchFamily="2" charset="0"/>
                <a:cs typeface="Arial" panose="020B0604020202020204" pitchFamily="34" charset="0"/>
              </a:rPr>
              <a:t>Tarif Bleu (TRV)</a:t>
            </a: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B2F152C-4329-4966-937A-124173DA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8" y="6041150"/>
            <a:ext cx="1110075" cy="6961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84DE107-7844-4B9D-BB5C-63E6659F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E2242EA-5D5A-4F91-A6A2-090ECB88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80" y="0"/>
            <a:ext cx="9649239" cy="68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50DDA8F-43FA-476E-85F8-EB47B6D78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B92EC29-9F80-425F-AD41-3182552F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0506"/>
            <a:ext cx="9392976" cy="6608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47CFC7C-AAD9-47D1-895B-DD5DCAC5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2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E57128D-DE2E-FD43-B40F-2648F450D1C4}"/>
              </a:ext>
            </a:extLst>
          </p:cNvPr>
          <p:cNvSpPr txBox="1"/>
          <p:nvPr/>
        </p:nvSpPr>
        <p:spPr>
          <a:xfrm>
            <a:off x="1474938" y="347509"/>
            <a:ext cx="11170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Comprendre ma facture </a:t>
            </a:r>
            <a:r>
              <a:rPr lang="fr-FR" sz="4400" dirty="0">
                <a:ln>
                  <a:noFill/>
                </a:ln>
                <a:solidFill>
                  <a:srgbClr val="001A70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Segment entreprises</a:t>
            </a:r>
            <a:endParaRPr lang="fr-FR" sz="6000" dirty="0">
              <a:ln>
                <a:noFill/>
              </a:ln>
              <a:solidFill>
                <a:srgbClr val="001A70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B2F152C-4329-4966-937A-124173DA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8" y="6041150"/>
            <a:ext cx="1110075" cy="6961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04B88FE-15B9-41EB-8243-985A450F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" y="-11575"/>
            <a:ext cx="1223647" cy="6883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2CEE5-3E84-4EF6-B853-094E5FC2548E}"/>
              </a:ext>
            </a:extLst>
          </p:cNvPr>
          <p:cNvSpPr/>
          <p:nvPr/>
        </p:nvSpPr>
        <p:spPr>
          <a:xfrm>
            <a:off x="5202549" y="2424347"/>
            <a:ext cx="3236400" cy="3240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E8A38720-49EE-461C-9067-80B9B7305A87}"/>
              </a:ext>
            </a:extLst>
          </p:cNvPr>
          <p:cNvSpPr txBox="1">
            <a:spLocks/>
          </p:cNvSpPr>
          <p:nvPr/>
        </p:nvSpPr>
        <p:spPr>
          <a:xfrm>
            <a:off x="5205205" y="2424347"/>
            <a:ext cx="3240000" cy="3240000"/>
          </a:xfrm>
          <a:prstGeom prst="rect">
            <a:avLst/>
          </a:prstGeom>
          <a:noFill/>
          <a:ln>
            <a:noFill/>
          </a:ln>
        </p:spPr>
        <p:txBody>
          <a:bodyPr lIns="360000" tIns="46800" rIns="360000" anchor="ctr">
            <a:normAutofit/>
          </a:bodyPr>
          <a:lstStyle>
            <a:lvl1pPr marL="12700" indent="52070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200000"/>
              <a:buFont typeface="+mj-lt"/>
              <a:buAutoNum type="arabicPeriod" startAt="2"/>
              <a:tabLst/>
              <a:defRPr sz="2400" b="0" i="0" kern="1200">
                <a:solidFill>
                  <a:schemeClr val="bg2"/>
                </a:solidFill>
                <a:latin typeface="Work Sans ExtraLight Roman"/>
                <a:ea typeface="+mn-ea"/>
                <a:cs typeface="Work Sans ExtraLight Roman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2. Offre de marché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PS &lt;36kVA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DD080A-A9CA-4CE5-A75B-EB815BFE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50" y="0"/>
            <a:ext cx="968629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BA49F49-4B14-4BC3-A9B1-10FEB273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3B6FC5-167A-43E0-A788-5F373633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0814645-3DDB-4A65-A0DD-4D534477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35" y="0"/>
            <a:ext cx="96745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4DDE359-9197-4F19-9F9E-92755EE93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" y="0"/>
            <a:ext cx="1223647" cy="68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69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184</Words>
  <Application>Microsoft Office PowerPoint</Application>
  <PresentationFormat>Grand écran</PresentationFormat>
  <Paragraphs>42</Paragraphs>
  <Slides>19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Work Sans</vt:lpstr>
      <vt:lpstr>Work Sans ExtraLight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d’outils pour suivre et piloter les consommations  pour les sites de  PS &gt;36kVA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e.quilibre est le nom donné à l’outil digital développé par EDF à destination de ses clients. Accessible gratuitement depuis l’espace client EDF , il permet aux abonnés EDF d’analyser facilement leur consommation de gaz et d’électricité. L’accès à ces données leur offre la possibilité de suivre, de comprendre et de piloter leur consommation d’énergie au sein de leur foyer. Concrètement, e.quilibre permet de :        Suivre l’évolution de sa consommation d’énergie (gaz et électricité) mensuelle et annuelle (voire quotidienne ou plus finement) en kWh mais aussi en euros ; Comparer sa consommation d’énergie à celle de foyers similaires ; Mieux comprendre sa facture d’électricité et de gaz ; Analyser son utilisation des heures creuses dans le cadre d’une option tarifaire HP/HC ; Accéder à un ensemble de conseils personnalisés pour adopter des écogestes et des comportements moins énergivores ; Réduire le montant de ses factures d'énergie.</dc:title>
  <dc:creator>COMBASTEL Isabelle</dc:creator>
  <cp:lastModifiedBy>LEMAUX Emmanuel</cp:lastModifiedBy>
  <cp:revision>5</cp:revision>
  <dcterms:created xsi:type="dcterms:W3CDTF">2022-12-19T13:41:42Z</dcterms:created>
  <dcterms:modified xsi:type="dcterms:W3CDTF">2023-01-26T16:14:12Z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2022-12-19T13:41:43Z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a300ddd1-4099-40c8-8eef-676bfdb83c88</vt:lpwstr>
  </property>
  <property fmtid="{D5CDD505-2E9C-101B-9397-08002B2CF9AE}" pid="8" name="MSIP_Label_2d26f538-337a-4593-a7e6-123667b1a538_ContentBits">
    <vt:lpwstr>0</vt:lpwstr>
  </property>
</Properties>
</file>